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여기어때 잘난체 2 TTF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08" y="3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C635E-CD27-4079-8986-50F4632F015F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6B202-8DC4-41F2-B6D1-605962FC8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8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6B202-8DC4-41F2-B6D1-605962FC86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1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5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-5905500"/>
            <a:ext cx="19786600" cy="1978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3238500"/>
            <a:ext cx="5981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3022600"/>
            <a:ext cx="4318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5181600"/>
            <a:ext cx="1371600" cy="137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6400800"/>
            <a:ext cx="6223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5200" y="5473700"/>
            <a:ext cx="622300" cy="622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58400" y="76200"/>
            <a:ext cx="8470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200" dirty="0">
                <a:solidFill>
                  <a:srgbClr val="FFFFFF"/>
                </a:solidFill>
                <a:latin typeface="RecipekoreaOTF Medium"/>
              </a:rPr>
              <a:t>B107 </a:t>
            </a:r>
            <a:r>
              <a:rPr lang="ko-KR" sz="2300" b="1" i="0" u="none" strike="noStrike" spc="200" dirty="0">
                <a:solidFill>
                  <a:srgbClr val="FFFFFF"/>
                </a:solidFill>
                <a:ea typeface="RecipekoreaOTF Medium"/>
              </a:rPr>
              <a:t>김진우</a:t>
            </a:r>
            <a:r>
              <a:rPr lang="en-US" sz="2300" b="1" i="0" u="none" strike="noStrike" spc="200" dirty="0">
                <a:solidFill>
                  <a:srgbClr val="FFFFFF"/>
                </a:solidFill>
                <a:latin typeface="RecipekoreaOTF Medium"/>
              </a:rPr>
              <a:t>, </a:t>
            </a:r>
            <a:r>
              <a:rPr lang="ko-KR" sz="2300" b="1" i="0" u="none" strike="noStrike" spc="200" dirty="0">
                <a:solidFill>
                  <a:srgbClr val="FFFFFF"/>
                </a:solidFill>
                <a:ea typeface="RecipekoreaOTF Medium"/>
              </a:rPr>
              <a:t>김예영</a:t>
            </a:r>
            <a:r>
              <a:rPr lang="en-US" sz="2300" b="1" i="0" u="none" strike="noStrike" spc="200" dirty="0">
                <a:solidFill>
                  <a:srgbClr val="FFFFFF"/>
                </a:solidFill>
                <a:latin typeface="RecipekoreaOTF Medium"/>
              </a:rPr>
              <a:t>, </a:t>
            </a:r>
            <a:r>
              <a:rPr lang="ko-KR" sz="2300" b="1" i="0" u="none" strike="noStrike" spc="200" dirty="0">
                <a:solidFill>
                  <a:srgbClr val="FFFFFF"/>
                </a:solidFill>
                <a:ea typeface="RecipekoreaOTF Medium"/>
              </a:rPr>
              <a:t>박준영</a:t>
            </a:r>
            <a:r>
              <a:rPr lang="en-US" sz="2300" b="1" i="0" u="none" strike="noStrike" spc="200" dirty="0">
                <a:solidFill>
                  <a:srgbClr val="FFFFFF"/>
                </a:solidFill>
                <a:latin typeface="RecipekoreaOTF Medium"/>
              </a:rPr>
              <a:t>, </a:t>
            </a:r>
            <a:r>
              <a:rPr lang="ko-KR" sz="2300" b="1" i="0" u="none" strike="noStrike" spc="200" dirty="0" err="1">
                <a:solidFill>
                  <a:srgbClr val="FFFFFF"/>
                </a:solidFill>
                <a:ea typeface="RecipekoreaOTF Medium"/>
              </a:rPr>
              <a:t>조규범</a:t>
            </a:r>
            <a:r>
              <a:rPr lang="en-US" sz="2300" b="1" i="0" u="none" strike="noStrike" spc="200" dirty="0">
                <a:solidFill>
                  <a:srgbClr val="FFFFFF"/>
                </a:solidFill>
                <a:latin typeface="RecipekoreaOTF Medium"/>
              </a:rPr>
              <a:t>, </a:t>
            </a:r>
            <a:r>
              <a:rPr lang="ko-KR" sz="2300" b="1" i="0" u="none" strike="noStrike" spc="200" dirty="0">
                <a:solidFill>
                  <a:srgbClr val="FFFFFF"/>
                </a:solidFill>
                <a:ea typeface="RecipekoreaOTF Medium"/>
              </a:rPr>
              <a:t>조성빈</a:t>
            </a:r>
            <a:r>
              <a:rPr lang="en-US" sz="2300" b="1" i="0" u="none" strike="noStrike" spc="200" dirty="0">
                <a:solidFill>
                  <a:srgbClr val="FFFFFF"/>
                </a:solidFill>
                <a:latin typeface="RecipekoreaOTF Medium"/>
              </a:rPr>
              <a:t>, </a:t>
            </a:r>
            <a:r>
              <a:rPr lang="ko-KR" sz="2300" b="1" i="0" u="none" strike="noStrike" spc="200" dirty="0">
                <a:solidFill>
                  <a:srgbClr val="FFFFFF"/>
                </a:solidFill>
                <a:ea typeface="RecipekoreaOTF Medium"/>
              </a:rPr>
              <a:t>한지훈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57700" y="3721100"/>
            <a:ext cx="9372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4500" b="1" i="0" u="none" strike="noStrike" spc="400" dirty="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함께한</a:t>
            </a:r>
            <a:r>
              <a:rPr lang="en-US" sz="4500" b="1" i="0" u="none" strike="noStrike" spc="400" dirty="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4500" b="1" i="0" u="none" strike="noStrike" spc="400" dirty="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특별한</a:t>
            </a:r>
            <a:r>
              <a:rPr lang="en-US" sz="4500" b="1" i="0" u="none" strike="noStrike" spc="400" dirty="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4500" b="1" i="0" u="none" strike="noStrike" spc="400" dirty="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순간이</a:t>
            </a:r>
          </a:p>
          <a:p>
            <a:pPr lvl="0" algn="ctr">
              <a:lnSpc>
                <a:spcPct val="87980"/>
              </a:lnSpc>
            </a:pPr>
            <a:r>
              <a:rPr lang="ko-KR" sz="4500" b="1" i="0" u="none" strike="noStrike" spc="400" dirty="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잊혀지지</a:t>
            </a:r>
            <a:r>
              <a:rPr lang="en-US" sz="4500" b="1" i="0" u="none" strike="noStrike" spc="400" dirty="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4500" b="1" i="0" u="none" strike="noStrike" spc="400" dirty="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않도록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84600" y="749300"/>
            <a:ext cx="107569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0" b="1" i="0" u="none" strike="noStrike" dirty="0" err="1">
                <a:solidFill>
                  <a:srgbClr val="FFFFFF">
                    <a:alpha val="90980"/>
                  </a:srgbClr>
                </a:solidFill>
                <a:latin typeface="여기어때 잘난체 2 TTF" pitchFamily="2" charset="-127"/>
                <a:ea typeface="여기어때 잘난체 2 TTF" pitchFamily="2" charset="-127"/>
              </a:rPr>
              <a:t>데이로그</a:t>
            </a:r>
            <a:endParaRPr lang="ko-KR" sz="18000" b="1" i="0" u="none" strike="noStrike" dirty="0">
              <a:solidFill>
                <a:srgbClr val="FFFFFF">
                  <a:alpha val="90980"/>
                </a:srgbClr>
              </a:solidFill>
              <a:latin typeface="여기어때 잘난체 2 TTF" pitchFamily="2" charset="-127"/>
              <a:ea typeface="여기어때 잘난체 2 TTF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3327400"/>
            <a:ext cx="2527300" cy="547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3225800"/>
            <a:ext cx="2819400" cy="575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3365500"/>
            <a:ext cx="2527300" cy="547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3225800"/>
            <a:ext cx="2819400" cy="5753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16200" y="584200"/>
            <a:ext cx="130429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커플</a:t>
            </a:r>
            <a:r>
              <a:rPr lang="en-US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매칭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0" y="3365500"/>
            <a:ext cx="2527300" cy="547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100" y="3225800"/>
            <a:ext cx="2819400" cy="5753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3365500"/>
            <a:ext cx="2527300" cy="547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225800"/>
            <a:ext cx="2819400" cy="575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6100" y="5765800"/>
            <a:ext cx="596900" cy="673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900" y="5765800"/>
            <a:ext cx="596900" cy="67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17700" y="9182100"/>
            <a:ext cx="5054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첫</a:t>
            </a:r>
            <a:r>
              <a:rPr lang="en-US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로그인</a:t>
            </a:r>
            <a:r>
              <a:rPr lang="en-US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시</a:t>
            </a:r>
            <a:r>
              <a:rPr lang="en-US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커플</a:t>
            </a:r>
            <a:r>
              <a:rPr lang="en-US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연결</a:t>
            </a:r>
            <a:r>
              <a:rPr lang="en-US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코드</a:t>
            </a:r>
            <a:r>
              <a:rPr lang="en-US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생성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408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커플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연결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대기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953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연결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확정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0" y="3365500"/>
            <a:ext cx="2527300" cy="547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600" y="3225800"/>
            <a:ext cx="2819400" cy="5753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16200" y="584200"/>
            <a:ext cx="130429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그림</a:t>
            </a:r>
            <a:r>
              <a:rPr lang="en-US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일기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0" y="3365500"/>
            <a:ext cx="2527300" cy="547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3225800"/>
            <a:ext cx="2819400" cy="5753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0" y="3365500"/>
            <a:ext cx="2527300" cy="546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100" y="3225800"/>
            <a:ext cx="2819400" cy="5753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365500"/>
            <a:ext cx="2527300" cy="547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225800"/>
            <a:ext cx="2819400" cy="5753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500" y="3365500"/>
            <a:ext cx="2527300" cy="547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0" y="3225800"/>
            <a:ext cx="2819400" cy="575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100" y="5765800"/>
            <a:ext cx="596900" cy="67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65300" y="5765800"/>
            <a:ext cx="596900" cy="67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5765800"/>
            <a:ext cx="596900" cy="67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600" y="5765800"/>
            <a:ext cx="596900" cy="673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318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작성하기</a:t>
            </a:r>
            <a:r>
              <a:rPr lang="en-US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클릭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783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그림일기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작성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75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AI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그림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제작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713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제작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그림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확정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4178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리스트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추가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3365500"/>
            <a:ext cx="2527300" cy="547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3225800"/>
            <a:ext cx="2819400" cy="575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365500"/>
            <a:ext cx="2527300" cy="547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200" y="3365500"/>
            <a:ext cx="2527300" cy="547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0500" y="3365500"/>
            <a:ext cx="2527300" cy="547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3365500"/>
            <a:ext cx="2527300" cy="547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0" y="3225800"/>
            <a:ext cx="2819400" cy="575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225800"/>
            <a:ext cx="2819400" cy="5753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16200" y="584200"/>
            <a:ext cx="130429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캘린더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7300" y="3225800"/>
            <a:ext cx="2819400" cy="575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0800" y="3225800"/>
            <a:ext cx="2819400" cy="575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100" y="5765800"/>
            <a:ext cx="596900" cy="67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65300" y="5765800"/>
            <a:ext cx="5969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5765800"/>
            <a:ext cx="596900" cy="673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600" y="5765800"/>
            <a:ext cx="596900" cy="67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318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캘린더</a:t>
            </a:r>
            <a:r>
              <a:rPr lang="en-US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783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토글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선택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375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파일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첨부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713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사진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선택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178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앨범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추가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365500"/>
            <a:ext cx="2527300" cy="547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0" y="3225800"/>
            <a:ext cx="2819400" cy="575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3365500"/>
            <a:ext cx="2527300" cy="547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3225800"/>
            <a:ext cx="2819400" cy="575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365500"/>
            <a:ext cx="2527300" cy="547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0" y="3365500"/>
            <a:ext cx="2527300" cy="5473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0500" y="3365500"/>
            <a:ext cx="2527300" cy="547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100" y="3225800"/>
            <a:ext cx="2819400" cy="575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225800"/>
            <a:ext cx="2819400" cy="575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16200" y="584200"/>
            <a:ext cx="130429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테마</a:t>
            </a:r>
            <a:r>
              <a:rPr lang="en-US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설정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7300" y="3225800"/>
            <a:ext cx="2819400" cy="575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100" y="5765800"/>
            <a:ext cx="596900" cy="673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65300" y="5765800"/>
            <a:ext cx="5969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5765800"/>
            <a:ext cx="5969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600" y="5765800"/>
            <a:ext cx="596900" cy="673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318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테마</a:t>
            </a:r>
            <a:r>
              <a:rPr lang="en-US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선택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783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기본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테마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375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보라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테마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713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분홍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테마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417800" y="9182100"/>
            <a:ext cx="2413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하늘</a:t>
            </a:r>
            <a:r>
              <a:rPr lang="en-US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400" b="1" i="0" u="none" strike="noStrike" spc="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테마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7500" y="3441700"/>
            <a:ext cx="151130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0" b="1" i="0" u="none" strike="noStrike" spc="1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시연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7500" y="3441700"/>
            <a:ext cx="151130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0" b="1" i="0" u="none" strike="noStrike" spc="1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기술</a:t>
            </a:r>
            <a:r>
              <a:rPr lang="en-US" sz="20000" b="1" i="0" u="none" strike="noStrike" spc="1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0000" b="1" i="0" u="none" strike="noStrike" spc="1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소개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17800"/>
            <a:ext cx="7010400" cy="397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73800" y="5588000"/>
            <a:ext cx="57531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16200" y="584200"/>
            <a:ext cx="130429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핵심</a:t>
            </a:r>
            <a:r>
              <a:rPr lang="en-US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기술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0300" y="7150100"/>
            <a:ext cx="73279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프레임</a:t>
            </a:r>
            <a:r>
              <a:rPr lang="en-US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단위</a:t>
            </a:r>
          </a:p>
          <a:p>
            <a:pPr lvl="0" algn="ctr">
              <a:lnSpc>
                <a:spcPct val="99600"/>
              </a:lnSpc>
            </a:pP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영상</a:t>
            </a:r>
            <a:r>
              <a:rPr lang="en-US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처리</a:t>
            </a:r>
            <a:r>
              <a:rPr lang="en-US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기술</a:t>
            </a:r>
            <a:r>
              <a:rPr lang="en-US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도입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88500" y="4038600"/>
            <a:ext cx="839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표정</a:t>
            </a:r>
            <a:r>
              <a:rPr lang="en-US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분석</a:t>
            </a:r>
            <a:r>
              <a:rPr lang="en-US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(</a:t>
            </a:r>
            <a:r>
              <a:rPr lang="en-US" sz="5000" b="1" i="0" u="none" strike="noStrike" spc="500" dirty="0" err="1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DeepFace</a:t>
            </a:r>
            <a:r>
              <a:rPr lang="en-US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91700" y="5334000"/>
            <a:ext cx="6477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30FPS </a:t>
            </a:r>
            <a:r>
              <a:rPr lang="ko-KR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적용으로</a:t>
            </a:r>
          </a:p>
          <a:p>
            <a:pPr lvl="0" algn="l">
              <a:lnSpc>
                <a:spcPct val="99600"/>
              </a:lnSpc>
            </a:pPr>
            <a:r>
              <a:rPr lang="ko-KR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표정</a:t>
            </a:r>
            <a:r>
              <a:rPr lang="en-US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분석에</a:t>
            </a:r>
            <a:r>
              <a:rPr lang="en-US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 </a:t>
            </a:r>
            <a:r>
              <a:rPr lang="ko-KR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대한</a:t>
            </a:r>
            <a:r>
              <a:rPr lang="en-US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신뢰도</a:t>
            </a:r>
            <a:r>
              <a:rPr lang="en-US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3000" b="1" i="0" u="none" strike="noStrike" spc="3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향상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16200" y="584200"/>
            <a:ext cx="130429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핵심</a:t>
            </a:r>
            <a:r>
              <a:rPr lang="en-US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장점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580000">
            <a:off x="9855200" y="4508500"/>
            <a:ext cx="1257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700" y="4051300"/>
            <a:ext cx="10414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80000">
            <a:off x="9855200" y="8039100"/>
            <a:ext cx="12573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700" y="8420100"/>
            <a:ext cx="1041400" cy="10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80000">
            <a:off x="6972300" y="4533900"/>
            <a:ext cx="12573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4076700"/>
            <a:ext cx="1041400" cy="101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255500" y="3251200"/>
            <a:ext cx="6477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실시간</a:t>
            </a:r>
            <a:r>
              <a:rPr lang="en-US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분석</a:t>
            </a:r>
          </a:p>
          <a:p>
            <a:pPr lvl="0" algn="l">
              <a:lnSpc>
                <a:spcPct val="99600"/>
              </a:lnSpc>
            </a:pP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및</a:t>
            </a:r>
            <a:r>
              <a:rPr lang="en-US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7400" y="7683500"/>
            <a:ext cx="55880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고급</a:t>
            </a:r>
            <a:r>
              <a:rPr lang="en-US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동영상</a:t>
            </a:r>
            <a:r>
              <a:rPr lang="en-US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기술</a:t>
            </a:r>
          </a:p>
          <a:p>
            <a:pPr lvl="0" algn="l">
              <a:lnSpc>
                <a:spcPct val="99600"/>
              </a:lnSpc>
            </a:pP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없이도</a:t>
            </a:r>
            <a:r>
              <a:rPr lang="en-US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자동</a:t>
            </a:r>
            <a:r>
              <a:rPr lang="en-US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편집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580000">
            <a:off x="6972300" y="8039100"/>
            <a:ext cx="12573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1400" y="8420100"/>
            <a:ext cx="10414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39800" y="3302000"/>
            <a:ext cx="50165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데이터</a:t>
            </a:r>
            <a:r>
              <a:rPr lang="en-US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손실에</a:t>
            </a:r>
          </a:p>
          <a:p>
            <a:pPr lvl="0" algn="r">
              <a:lnSpc>
                <a:spcPct val="99600"/>
              </a:lnSpc>
            </a:pP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대한</a:t>
            </a:r>
            <a:r>
              <a:rPr lang="en-US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내성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1500" y="4038600"/>
            <a:ext cx="4457700" cy="4457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91200"/>
            <a:ext cx="18034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780000">
            <a:off x="8572500" y="4914900"/>
            <a:ext cx="2222500" cy="2222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-38100" y="7683500"/>
            <a:ext cx="60071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보안</a:t>
            </a:r>
            <a:b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프라이버시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755900"/>
            <a:ext cx="16446500" cy="795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81200" y="596900"/>
            <a:ext cx="145034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시스템</a:t>
            </a:r>
            <a:r>
              <a:rPr lang="en-US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아키텍처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289300"/>
            <a:ext cx="17589500" cy="570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16200" y="584200"/>
            <a:ext cx="130429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0" b="0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Gantt Chart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469900"/>
            <a:ext cx="6324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0" b="1" i="0" u="none" strike="noStrike" spc="12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6159500"/>
            <a:ext cx="2159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UCC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5118100"/>
            <a:ext cx="149987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0" y="4368800"/>
            <a:ext cx="1536700" cy="1536700"/>
          </a:xfrm>
          <a:prstGeom prst="rect">
            <a:avLst/>
          </a:prstGeom>
          <a:effectLst>
            <a:outerShdw blurRad="23542" dist="236535" dir="540000">
              <a:srgbClr val="000000">
                <a:alpha val="25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4559300" y="4673600"/>
            <a:ext cx="248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spc="500">
                <a:solidFill>
                  <a:srgbClr val="000000"/>
                </a:solidFill>
                <a:latin typeface="여기어때 잘난체 2 TTF" pitchFamily="2" charset="-127"/>
                <a:ea typeface="여기어때 잘난체 2 TTF" pitchFamily="2" charset="-127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92600" y="6159500"/>
            <a:ext cx="3035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5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기획배경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0" y="4368800"/>
            <a:ext cx="1536700" cy="1536700"/>
          </a:xfrm>
          <a:prstGeom prst="rect">
            <a:avLst/>
          </a:prstGeom>
          <a:effectLst>
            <a:outerShdw blurRad="23542" dist="236535" dir="540000">
              <a:srgbClr val="000000">
                <a:alpha val="25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8077200" y="4673600"/>
            <a:ext cx="248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spc="500">
                <a:solidFill>
                  <a:srgbClr val="000000"/>
                </a:solidFill>
                <a:latin typeface="여기어때 잘난체 2 TTF" pitchFamily="2" charset="-127"/>
                <a:ea typeface="여기어때 잘난체 2 TTF" pitchFamily="2" charset="-127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88800" y="6159500"/>
            <a:ext cx="1663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시연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300" y="4368800"/>
            <a:ext cx="1536700" cy="1536700"/>
          </a:xfrm>
          <a:prstGeom prst="rect">
            <a:avLst/>
          </a:prstGeom>
          <a:effectLst>
            <a:outerShdw blurRad="23542" dist="236535" dir="540000">
              <a:srgbClr val="000000">
                <a:alpha val="25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1582400" y="4673600"/>
            <a:ext cx="248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spc="500">
                <a:solidFill>
                  <a:srgbClr val="000000"/>
                </a:solidFill>
                <a:latin typeface="여기어때 잘난체 2 TTF" pitchFamily="2" charset="-127"/>
                <a:ea typeface="여기어때 잘난체 2 TTF" pitchFamily="2" charset="-127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34300" y="6159500"/>
            <a:ext cx="312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주요기능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200" y="4368800"/>
            <a:ext cx="1536700" cy="1536700"/>
          </a:xfrm>
          <a:prstGeom prst="rect">
            <a:avLst/>
          </a:prstGeom>
          <a:effectLst>
            <a:outerShdw blurRad="23542" dist="236535" dir="540000">
              <a:srgbClr val="000000">
                <a:alpha val="25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087600" y="4673600"/>
            <a:ext cx="248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spc="500">
                <a:solidFill>
                  <a:srgbClr val="000000"/>
                </a:solidFill>
                <a:latin typeface="여기어때 잘난체 2 TTF" pitchFamily="2" charset="-127"/>
                <a:ea typeface="여기어때 잘난체 2 TTF" pitchFamily="2" charset="-127"/>
              </a:rPr>
              <a:t>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55800" y="6159500"/>
            <a:ext cx="3365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기술</a:t>
            </a:r>
            <a:r>
              <a:rPr lang="en-US" sz="5000" b="0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5000" b="0" i="0" u="none" strike="noStrike" spc="5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소개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368800"/>
            <a:ext cx="1536700" cy="1536700"/>
          </a:xfrm>
          <a:prstGeom prst="rect">
            <a:avLst/>
          </a:prstGeom>
          <a:effectLst>
            <a:outerShdw blurRad="23542" dist="236535" dir="540000">
              <a:srgbClr val="000000">
                <a:alpha val="25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892300" y="4699000"/>
            <a:ext cx="81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spc="500">
                <a:solidFill>
                  <a:srgbClr val="000000"/>
                </a:solidFill>
                <a:latin typeface="여기어때 잘난체 2 TTF" pitchFamily="2" charset="-127"/>
                <a:ea typeface="여기어때 잘난체 2 TTF" pitchFamily="2" charset="-127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3213100" y="1905000"/>
            <a:ext cx="17653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3187700" y="1879600"/>
            <a:ext cx="1828800" cy="182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00" y="1993900"/>
            <a:ext cx="1524000" cy="152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394700" y="1905000"/>
            <a:ext cx="1765300" cy="176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8369300" y="1879600"/>
            <a:ext cx="1828800" cy="182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0" y="2057400"/>
            <a:ext cx="1511300" cy="1511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13563600" y="1905000"/>
            <a:ext cx="1765300" cy="176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3538200" y="1879600"/>
            <a:ext cx="1828800" cy="182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7100" y="2057400"/>
            <a:ext cx="1549400" cy="1549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162300" y="3784600"/>
            <a:ext cx="189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3000" b="1" i="0" u="none" strike="noStrike" spc="3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김진우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31200" y="3784600"/>
            <a:ext cx="189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3000" b="1" i="0" u="none" strike="noStrike" spc="3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조규범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00100" y="3784600"/>
            <a:ext cx="189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3000" b="1" i="0" u="none" strike="noStrike" spc="3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박준영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3213100" y="6083300"/>
            <a:ext cx="1765300" cy="1765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3187700" y="6045200"/>
            <a:ext cx="1828800" cy="1828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300" y="6273800"/>
            <a:ext cx="1371600" cy="1371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356600" y="6083300"/>
            <a:ext cx="1765300" cy="1765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8331200" y="6057900"/>
            <a:ext cx="1828800" cy="1828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600" y="6197600"/>
            <a:ext cx="1524000" cy="1524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13563600" y="6083300"/>
            <a:ext cx="1765300" cy="1765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3538200" y="6057900"/>
            <a:ext cx="1828800" cy="1828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7100" y="6184900"/>
            <a:ext cx="1549400" cy="1549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">
            <a:off x="13919200" y="2425700"/>
            <a:ext cx="12954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4100" y="4381500"/>
            <a:ext cx="3568700" cy="15240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2755900" y="304800"/>
            <a:ext cx="129667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팀원</a:t>
            </a:r>
            <a:r>
              <a:rPr lang="en-US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소개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62300" y="7962900"/>
            <a:ext cx="1892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3000" b="1" i="0" u="none" strike="noStrike" spc="3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김예영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31200" y="7962900"/>
            <a:ext cx="1892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3000" b="1" i="0" u="none" strike="noStrike" spc="3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조성빈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500100" y="7962900"/>
            <a:ext cx="1892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3000" b="1" i="0" u="none" strike="noStrike" spc="3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한지훈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40000" y="4572000"/>
            <a:ext cx="3124200" cy="1092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9519"/>
              </a:lnSpc>
            </a:pPr>
            <a:r>
              <a:rPr lang="en-US" sz="1500" b="1" i="0" u="none" strike="noStrike" spc="100" dirty="0" err="1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RestFul</a:t>
            </a: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API 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설계</a:t>
            </a: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/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관리</a:t>
            </a:r>
            <a:b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UI/UX</a:t>
            </a:r>
            <a:b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UCC</a:t>
            </a:r>
            <a:b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프로토타입</a:t>
            </a: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설계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000" y="4381500"/>
            <a:ext cx="3568700" cy="1524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1900" y="4381500"/>
            <a:ext cx="3568700" cy="1524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4100" y="8496300"/>
            <a:ext cx="3568700" cy="1524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000" y="8496300"/>
            <a:ext cx="3568700" cy="1524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74600" y="8496300"/>
            <a:ext cx="3568700" cy="1524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7975600"/>
            <a:ext cx="431800" cy="4318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3797300"/>
            <a:ext cx="431800" cy="4318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2200" y="3797300"/>
            <a:ext cx="431800" cy="4318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76500" y="3797300"/>
            <a:ext cx="431800" cy="4318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9500" y="7975600"/>
            <a:ext cx="431800" cy="4318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76500" y="7975600"/>
            <a:ext cx="431800" cy="4318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7708900" y="4572000"/>
            <a:ext cx="3124200" cy="1092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9519"/>
              </a:lnSpc>
            </a:pPr>
            <a:r>
              <a:rPr lang="en-US" sz="1500" b="1" i="0" u="none" strike="noStrike" spc="100" dirty="0" err="1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RestFul</a:t>
            </a: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API 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관리</a:t>
            </a:r>
            <a:b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UI/UX</a:t>
            </a:r>
            <a:b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ko-KR" sz="1500" b="1" i="0" u="none" strike="noStrike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와이어</a:t>
            </a:r>
            <a:r>
              <a:rPr lang="en-US" sz="1500" b="1" i="0" u="none" strike="noStrike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500" b="1" i="0" u="none" strike="noStrike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프레임</a:t>
            </a:r>
            <a:br>
              <a:rPr lang="ko-KR" sz="1500" b="1" i="0" u="none" strike="noStrike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en-US" sz="1500" b="1" i="0" u="none" strike="noStrike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Jira </a:t>
            </a:r>
            <a:r>
              <a:rPr lang="ko-KR" sz="1500" b="1" i="0" u="none" strike="noStrike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관리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890500" y="4711700"/>
            <a:ext cx="3124200" cy="812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9519"/>
              </a:lnSpc>
            </a:pPr>
            <a:r>
              <a:rPr lang="en-US" sz="1500" b="1" i="0" u="none" strike="noStrike" spc="100" dirty="0" err="1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RestFul</a:t>
            </a: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API 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관리</a:t>
            </a:r>
            <a:b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WebRTC 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통신</a:t>
            </a:r>
            <a:b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en-US" sz="1500" b="1" i="0" u="none" strike="noStrike" spc="100" dirty="0" err="1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Github</a:t>
            </a: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관리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540000" y="8953500"/>
            <a:ext cx="31242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9519"/>
              </a:lnSpc>
            </a:pPr>
            <a:r>
              <a:rPr lang="ko-KR" altLang="en-US" sz="1500" b="1" i="0" u="none" strike="noStrike" spc="100" dirty="0" err="1" smtClean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백엔드서버</a:t>
            </a:r>
            <a:r>
              <a:rPr lang="ko-KR" altLang="en-US" sz="1500" b="1" i="0" u="none" strike="noStrike" spc="100" dirty="0" smtClean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구축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/>
            </a:r>
            <a:b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ko-KR" sz="1500" b="1" i="0" u="none" strike="noStrike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어플리케이션</a:t>
            </a:r>
            <a:r>
              <a:rPr lang="en-US" sz="1500" b="1" i="0" u="none" strike="noStrike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QA </a:t>
            </a:r>
            <a:r>
              <a:rPr lang="ko-KR" sz="1500" b="1" i="0" u="none" strike="noStrike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관리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708900" y="8813800"/>
            <a:ext cx="3124200" cy="812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9519"/>
              </a:lnSpc>
            </a:pP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팀장</a:t>
            </a:r>
            <a:b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DB 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설계</a:t>
            </a:r>
            <a:b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ko-KR" altLang="en-US" sz="1500" b="1" spc="100" dirty="0" err="1" smtClean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백엔드서버</a:t>
            </a:r>
            <a:r>
              <a:rPr lang="ko-KR" altLang="en-US" sz="1500" b="1" spc="100" dirty="0" smtClean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구축</a:t>
            </a:r>
            <a:endParaRPr lang="ko-KR" sz="1500" b="1" i="0" u="none" strike="noStrike" spc="100" dirty="0">
              <a:solidFill>
                <a:srgbClr val="394176"/>
              </a:solidFill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2890500" y="8953500"/>
            <a:ext cx="31242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9519"/>
              </a:lnSpc>
            </a:pP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영상</a:t>
            </a: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AI </a:t>
            </a: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관리</a:t>
            </a:r>
            <a:b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ko-KR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인프라</a:t>
            </a:r>
            <a:r>
              <a:rPr lang="en-US" sz="1500" b="1" i="0" u="none" strike="noStrike" spc="1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500" b="1" i="0" u="none" strike="noStrike" spc="100" dirty="0" smtClean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관리</a:t>
            </a:r>
            <a:endParaRPr lang="en-US" altLang="ko-KR" sz="1500" b="1" i="0" u="none" strike="noStrike" spc="100" dirty="0" smtClean="0">
              <a:solidFill>
                <a:srgbClr val="394176"/>
              </a:solidFill>
              <a:latin typeface="여기어때 잘난체 2 TTF" pitchFamily="2" charset="-127"/>
              <a:ea typeface="여기어때 잘난체 2 TTF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65600" y="3276600"/>
            <a:ext cx="99568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0" b="0" i="0" u="none" strike="noStrike" spc="1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QnA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9321800"/>
            <a:ext cx="6223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100" y="9372600"/>
            <a:ext cx="622300" cy="62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65600" y="3276600"/>
            <a:ext cx="99568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0" b="1" i="0" u="none" strike="noStrike" spc="1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UCC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14600" y="3276600"/>
            <a:ext cx="132461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0" b="1" i="0" u="none" strike="noStrike" spc="1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기획</a:t>
            </a:r>
            <a:r>
              <a:rPr lang="en-US" sz="20000" b="1" i="0" u="none" strike="noStrike" spc="1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20000" b="1" i="0" u="none" strike="noStrike" spc="1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5880100"/>
            <a:ext cx="5740400" cy="591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0" y="2819400"/>
            <a:ext cx="3695700" cy="3695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12900" y="279400"/>
            <a:ext cx="153416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우리는</a:t>
            </a:r>
            <a:r>
              <a:rPr lang="en-US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왜</a:t>
            </a:r>
            <a:r>
              <a:rPr lang="en-US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쉽게</a:t>
            </a:r>
            <a:br>
              <a:rPr lang="ko-KR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ko-KR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이별하려</a:t>
            </a:r>
            <a:r>
              <a:rPr lang="en-US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할까요</a:t>
            </a:r>
            <a:r>
              <a:rPr lang="en-US" sz="10000" b="1" i="0" u="none" strike="noStrike" spc="900" dirty="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-203200"/>
            <a:ext cx="111506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1765300"/>
            <a:ext cx="3937000" cy="2324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86200" y="29083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1" i="0" u="none" strike="noStrike" dirty="0">
                <a:solidFill>
                  <a:srgbClr val="8DB596"/>
                </a:solidFill>
                <a:latin typeface="여기어때 잘난체 2 TTF" pitchFamily="2" charset="-127"/>
                <a:ea typeface="여기어때 잘난체 2 TTF" pitchFamily="2" charset="-127"/>
              </a:rPr>
              <a:t>대학생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4711700"/>
            <a:ext cx="2171700" cy="217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4762500"/>
            <a:ext cx="2070100" cy="2070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7264400"/>
            <a:ext cx="2171700" cy="217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7315200"/>
            <a:ext cx="2070100" cy="2070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2146300"/>
            <a:ext cx="2171700" cy="217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700" y="2197100"/>
            <a:ext cx="2070100" cy="207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1600" y="3479800"/>
            <a:ext cx="5245100" cy="66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900" y="127000"/>
            <a:ext cx="13335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1600" y="6032500"/>
            <a:ext cx="52451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1600" y="8572500"/>
            <a:ext cx="5245100" cy="66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3600" y="8572500"/>
            <a:ext cx="3200400" cy="647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9800" y="8585200"/>
            <a:ext cx="1181100" cy="647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8585200"/>
            <a:ext cx="838200" cy="647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3600" y="6032500"/>
            <a:ext cx="3200400" cy="647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9800" y="6032500"/>
            <a:ext cx="1181100" cy="647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045200"/>
            <a:ext cx="838200" cy="647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3479800"/>
            <a:ext cx="32004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9800" y="3492500"/>
            <a:ext cx="1181100" cy="64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1600" y="3492500"/>
            <a:ext cx="838200" cy="647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6032500"/>
            <a:ext cx="3200400" cy="647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9800" y="6032500"/>
            <a:ext cx="11811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1600" y="6045200"/>
            <a:ext cx="838200" cy="647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0" y="8572500"/>
            <a:ext cx="3200400" cy="647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9800" y="8572500"/>
            <a:ext cx="1181100" cy="647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1600" y="8585200"/>
            <a:ext cx="838200" cy="647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27800" y="8089900"/>
            <a:ext cx="2921000" cy="914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30600" y="6883400"/>
            <a:ext cx="3949700" cy="23241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886200" y="80264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1" i="0" u="none" strike="noStrike" dirty="0">
                <a:solidFill>
                  <a:srgbClr val="A685E2"/>
                </a:solidFill>
                <a:latin typeface="여기어때 잘난체 2 TTF" pitchFamily="2" charset="-127"/>
                <a:ea typeface="여기어때 잘난체 2 TTF" pitchFamily="2" charset="-127"/>
              </a:rPr>
              <a:t>기혼자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5200" y="4330700"/>
            <a:ext cx="4051300" cy="23241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3886200" y="54737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1" i="0" u="none" strike="noStrike" dirty="0">
                <a:solidFill>
                  <a:srgbClr val="FFABE1"/>
                </a:solidFill>
                <a:latin typeface="여기어때 잘난체 2 TTF" pitchFamily="2" charset="-127"/>
                <a:ea typeface="여기어때 잘난체 2 TTF" pitchFamily="2" charset="-127"/>
              </a:rPr>
              <a:t>대학생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7800" y="5537200"/>
            <a:ext cx="2882900" cy="9144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822700" y="36576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65 </a:t>
            </a:r>
            <a:r>
              <a:rPr lang="ko-KR" sz="2000" b="0" i="0" u="none" strike="noStrike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명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851400" y="61722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EFF"/>
                </a:solidFill>
                <a:latin typeface="여기어때 잘난체 2 TTF" pitchFamily="2" charset="-127"/>
                <a:ea typeface="여기어때 잘난체 2 TTF" pitchFamily="2" charset="-127"/>
              </a:rPr>
              <a:t>70 </a:t>
            </a:r>
            <a:r>
              <a:rPr lang="ko-KR" sz="2000" b="0" i="0" u="none" strike="noStrike">
                <a:solidFill>
                  <a:srgbClr val="FFFEFF"/>
                </a:solidFill>
                <a:latin typeface="여기어때 잘난체 2 TTF" pitchFamily="2" charset="-127"/>
                <a:ea typeface="여기어때 잘난체 2 TTF" pitchFamily="2" charset="-127"/>
              </a:rPr>
              <a:t>명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010400" y="8712200"/>
            <a:ext cx="106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EFF"/>
                </a:solidFill>
                <a:latin typeface="여기어때 잘난체 2 TTF" pitchFamily="2" charset="-127"/>
                <a:ea typeface="여기어때 잘난체 2 TTF" pitchFamily="2" charset="-127"/>
              </a:rPr>
              <a:t>171 </a:t>
            </a:r>
            <a:r>
              <a:rPr lang="ko-KR" sz="2000" b="0" i="0" u="none" strike="noStrike">
                <a:solidFill>
                  <a:srgbClr val="FFFEFF"/>
                </a:solidFill>
                <a:latin typeface="여기어때 잘난체 2 TTF" pitchFamily="2" charset="-127"/>
                <a:ea typeface="여기어때 잘난체 2 TTF" pitchFamily="2" charset="-127"/>
              </a:rPr>
              <a:t>명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94900" y="1879600"/>
            <a:ext cx="6248400" cy="5372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74300" y="2120900"/>
            <a:ext cx="5702300" cy="4902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77500" y="1930400"/>
            <a:ext cx="5270500" cy="5270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7100" y="7086600"/>
            <a:ext cx="3670300" cy="25273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0629900" y="10020300"/>
            <a:ext cx="76962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참고</a:t>
            </a:r>
            <a:r>
              <a:rPr lang="en-US" sz="1500" b="0" i="0" u="none" strike="noStrike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: Joel et al. Journal of Personality and Social Psychology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83900" y="7645400"/>
            <a:ext cx="57404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54300" y="749300"/>
            <a:ext cx="129667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 spc="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DayLog</a:t>
            </a:r>
            <a:r>
              <a:rPr lang="ko-KR" sz="10000" b="0" i="0" u="none" strike="noStrike" spc="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의</a:t>
            </a:r>
            <a:r>
              <a:rPr lang="en-US" sz="10000" b="0" i="0" u="none" strike="noStrike" spc="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0000" b="0" i="0" u="none" strike="noStrike" spc="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장점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6959600" y="2895600"/>
            <a:ext cx="4406900" cy="440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>
            <a:off x="5283200" y="5486400"/>
            <a:ext cx="4406900" cy="440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>
            <a:off x="8648700" y="5499100"/>
            <a:ext cx="4406900" cy="440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00900" y="3822700"/>
            <a:ext cx="3886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1" i="0" u="none" strike="noStrike" spc="50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공유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6000" y="7670800"/>
            <a:ext cx="3886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1" i="0" u="none" strike="noStrike" spc="50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소통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6600" y="7670800"/>
            <a:ext cx="3886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400" b="1" i="0" u="none" strike="noStrike" spc="500">
                <a:solidFill>
                  <a:srgbClr val="FFFFFF"/>
                </a:solidFill>
                <a:latin typeface="여기어때 잘난체 2 TTF" pitchFamily="2" charset="-127"/>
                <a:ea typeface="여기어때 잘난체 2 TTF" pitchFamily="2" charset="-127"/>
              </a:rPr>
              <a:t>편의성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62300" y="3276600"/>
            <a:ext cx="119507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0" b="1" i="0" u="none" strike="noStrike" spc="19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주요기능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276600"/>
            <a:ext cx="3048000" cy="659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136900"/>
            <a:ext cx="3378200" cy="6896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3276600"/>
            <a:ext cx="3048000" cy="659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0" y="3136900"/>
            <a:ext cx="3378200" cy="689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3276600"/>
            <a:ext cx="3048000" cy="659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3136900"/>
            <a:ext cx="3378200" cy="6896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6800" y="3276600"/>
            <a:ext cx="3048000" cy="659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700" y="3136900"/>
            <a:ext cx="3378200" cy="6896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3600" y="3276600"/>
            <a:ext cx="3048000" cy="659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0" y="3136900"/>
            <a:ext cx="3378200" cy="6896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16200" y="584200"/>
            <a:ext cx="130429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기능</a:t>
            </a:r>
            <a:r>
              <a:rPr lang="en-US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 </a:t>
            </a:r>
            <a:r>
              <a:rPr lang="ko-KR" sz="13000" b="1" i="0" u="none" strike="noStrike" spc="1200">
                <a:solidFill>
                  <a:srgbClr val="394176"/>
                </a:solidFill>
                <a:latin typeface="여기어때 잘난체 2 TTF" pitchFamily="2" charset="-127"/>
                <a:ea typeface="여기어때 잘난체 2 TTF" pitchFamily="2" charset="-127"/>
              </a:rPr>
              <a:t>소개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185</Words>
  <Application>Microsoft Office PowerPoint</Application>
  <PresentationFormat>사용자 지정</PresentationFormat>
  <Paragraphs>86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여기어때 잘난체 2 TTF</vt:lpstr>
      <vt:lpstr>맑은 고딕</vt:lpstr>
      <vt:lpstr>Arial</vt:lpstr>
      <vt:lpstr>RecipekoreaOTF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4</cp:revision>
  <dcterms:created xsi:type="dcterms:W3CDTF">2006-08-16T00:00:00Z</dcterms:created>
  <dcterms:modified xsi:type="dcterms:W3CDTF">2024-08-15T23:04:14Z</dcterms:modified>
</cp:coreProperties>
</file>